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5795" y="76187"/>
            <a:ext cx="1011694" cy="101169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92351" y="1154938"/>
            <a:ext cx="404558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400" y="2143251"/>
            <a:ext cx="7395209" cy="19291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mailto:sefer.avdiaj@gmail.com" TargetMode="External"/><Relationship Id="rId7" Type="http://schemas.openxmlformats.org/officeDocument/2006/relationships/image" Target="../media/image2.jpg"/><Relationship Id="rId12" Type="http://schemas.openxmlformats.org/officeDocument/2006/relationships/image" Target="../media/image7.png"/><Relationship Id="rId2" Type="http://schemas.openxmlformats.org/officeDocument/2006/relationships/hyperlink" Target="mailto:sefer.avdiaj@uni-pr.edu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profile/Sefer_Avdiaj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scholar.google.com/citations?user=YT0Y55UAAAAJ&amp;hl=en&amp;oi=ao" TargetMode="External"/><Relationship Id="rId10" Type="http://schemas.openxmlformats.org/officeDocument/2006/relationships/image" Target="../media/image5.jpg"/><Relationship Id="rId4" Type="http://schemas.openxmlformats.org/officeDocument/2006/relationships/hyperlink" Target="https://fshmn.uni-pr.edu/getattachment/Departamentet/Departamenti05/Personeli-akademik/CV---List-of-publications_Sefer-Avdiaj--.pdf.aspx" TargetMode="External"/><Relationship Id="rId9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4394" y="1798065"/>
            <a:ext cx="42729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1F487C"/>
                </a:solidFill>
                <a:latin typeface="Arial"/>
                <a:cs typeface="Arial"/>
              </a:rPr>
              <a:t>Contact</a:t>
            </a:r>
            <a:r>
              <a:rPr sz="1200" b="1" spc="-2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487C"/>
                </a:solidFill>
                <a:latin typeface="Arial"/>
                <a:cs typeface="Arial"/>
              </a:rPr>
              <a:t>person/Group</a:t>
            </a:r>
            <a:r>
              <a:rPr sz="1200" b="1" spc="-1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1F487C"/>
                </a:solidFill>
                <a:latin typeface="Arial"/>
                <a:cs typeface="Arial"/>
              </a:rPr>
              <a:t>leader:</a:t>
            </a:r>
            <a:r>
              <a:rPr sz="1200" b="1" spc="36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200" b="1" dirty="0" err="1">
                <a:latin typeface="Arial"/>
                <a:cs typeface="Arial"/>
              </a:rPr>
              <a:t>Prof</a:t>
            </a:r>
            <a:r>
              <a:rPr sz="1200" b="1" spc="-10" dirty="0" err="1">
                <a:latin typeface="Arial"/>
                <a:cs typeface="Arial"/>
              </a:rPr>
              <a:t>.Dr</a:t>
            </a:r>
            <a:r>
              <a:rPr sz="1200" b="1" spc="-10" dirty="0">
                <a:latin typeface="Arial"/>
                <a:cs typeface="Arial"/>
              </a:rPr>
              <a:t>.</a:t>
            </a:r>
            <a:r>
              <a:rPr sz="1200" b="1" spc="-20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Sefer</a:t>
            </a:r>
            <a:r>
              <a:rPr sz="1200" b="1" spc="-85" dirty="0">
                <a:latin typeface="Arial"/>
                <a:cs typeface="Arial"/>
              </a:rPr>
              <a:t> </a:t>
            </a:r>
            <a:r>
              <a:rPr sz="1200" b="1" spc="-10" dirty="0">
                <a:latin typeface="Arial"/>
                <a:cs typeface="Arial"/>
              </a:rPr>
              <a:t>Avdiaj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6200" y="2156066"/>
            <a:ext cx="1416050" cy="277495"/>
          </a:xfrm>
          <a:custGeom>
            <a:avLst/>
            <a:gdLst/>
            <a:ahLst/>
            <a:cxnLst/>
            <a:rect l="l" t="t" r="r" b="b"/>
            <a:pathLst>
              <a:path w="1416050" h="277494">
                <a:moveTo>
                  <a:pt x="1415796" y="0"/>
                </a:moveTo>
                <a:lnTo>
                  <a:pt x="0" y="0"/>
                </a:lnTo>
                <a:lnTo>
                  <a:pt x="0" y="276999"/>
                </a:lnTo>
                <a:lnTo>
                  <a:pt x="1415796" y="276999"/>
                </a:lnTo>
                <a:lnTo>
                  <a:pt x="141579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76250" y="4534661"/>
            <a:ext cx="7176770" cy="211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Our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research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group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working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field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nanoscience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focused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vacuum </a:t>
            </a:r>
            <a:r>
              <a:rPr sz="1400" spc="-10" dirty="0">
                <a:latin typeface="Times New Roman"/>
                <a:cs typeface="Times New Roman"/>
              </a:rPr>
              <a:t>physics.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10"/>
              </a:spcBef>
            </a:pPr>
            <a:r>
              <a:rPr sz="1400" dirty="0">
                <a:latin typeface="Times New Roman"/>
                <a:cs typeface="Times New Roman"/>
              </a:rPr>
              <a:t>We are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working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measurement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diffusion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permeation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coefficients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different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gases</a:t>
            </a:r>
            <a:r>
              <a:rPr sz="1400" spc="5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(Argon,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Helium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etc)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different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glass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materials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such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ultra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low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expansion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glass,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zerodur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and </a:t>
            </a:r>
            <a:r>
              <a:rPr sz="1400" dirty="0">
                <a:latin typeface="Times New Roman"/>
                <a:cs typeface="Times New Roman"/>
              </a:rPr>
              <a:t>sapphire.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The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aim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such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measurements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is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to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establish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new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pressure standard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quantum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pascal.</a:t>
            </a:r>
            <a:endParaRPr sz="1400">
              <a:latin typeface="Times New Roman"/>
              <a:cs typeface="Times New Roman"/>
            </a:endParaRPr>
          </a:p>
          <a:p>
            <a:pPr marL="12700" marR="930275">
              <a:lnSpc>
                <a:spcPct val="159300"/>
              </a:lnSpc>
            </a:pPr>
            <a:r>
              <a:rPr sz="1400" dirty="0">
                <a:latin typeface="Times New Roman"/>
                <a:cs typeface="Times New Roman"/>
              </a:rPr>
              <a:t>Theoretical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calculation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and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evaluation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edge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effect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during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outgassing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measurement. </a:t>
            </a:r>
            <a:r>
              <a:rPr sz="1400" dirty="0">
                <a:latin typeface="Times New Roman"/>
                <a:cs typeface="Times New Roman"/>
              </a:rPr>
              <a:t>Outgassing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measurement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of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different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materials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used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vacuum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physics.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We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are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building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static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expansion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standard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used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in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vacuum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metrology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as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national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pressure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standard.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200" y="3471278"/>
            <a:ext cx="1419225" cy="277495"/>
          </a:xfrm>
          <a:custGeom>
            <a:avLst/>
            <a:gdLst/>
            <a:ahLst/>
            <a:cxnLst/>
            <a:rect l="l" t="t" r="r" b="b"/>
            <a:pathLst>
              <a:path w="1419225" h="277495">
                <a:moveTo>
                  <a:pt x="1418971" y="0"/>
                </a:moveTo>
                <a:lnTo>
                  <a:pt x="0" y="0"/>
                </a:lnTo>
                <a:lnTo>
                  <a:pt x="0" y="276999"/>
                </a:lnTo>
                <a:lnTo>
                  <a:pt x="1418971" y="276999"/>
                </a:lnTo>
                <a:lnTo>
                  <a:pt x="141897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" y="3809098"/>
            <a:ext cx="1431925" cy="277495"/>
          </a:xfrm>
          <a:custGeom>
            <a:avLst/>
            <a:gdLst/>
            <a:ahLst/>
            <a:cxnLst/>
            <a:rect l="l" t="t" r="r" b="b"/>
            <a:pathLst>
              <a:path w="1431925" h="277495">
                <a:moveTo>
                  <a:pt x="1431798" y="0"/>
                </a:moveTo>
                <a:lnTo>
                  <a:pt x="0" y="0"/>
                </a:lnTo>
                <a:lnTo>
                  <a:pt x="0" y="276999"/>
                </a:lnTo>
                <a:lnTo>
                  <a:pt x="1431798" y="276999"/>
                </a:lnTo>
                <a:lnTo>
                  <a:pt x="1431798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6200" y="2482329"/>
            <a:ext cx="1419225" cy="277495"/>
          </a:xfrm>
          <a:custGeom>
            <a:avLst/>
            <a:gdLst/>
            <a:ahLst/>
            <a:cxnLst/>
            <a:rect l="l" t="t" r="r" b="b"/>
            <a:pathLst>
              <a:path w="1419225" h="277494">
                <a:moveTo>
                  <a:pt x="1418971" y="0"/>
                </a:moveTo>
                <a:lnTo>
                  <a:pt x="0" y="0"/>
                </a:lnTo>
                <a:lnTo>
                  <a:pt x="0" y="276999"/>
                </a:lnTo>
                <a:lnTo>
                  <a:pt x="1418971" y="276999"/>
                </a:lnTo>
                <a:lnTo>
                  <a:pt x="141897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23313" y="4295000"/>
            <a:ext cx="1398270" cy="277495"/>
          </a:xfrm>
          <a:prstGeom prst="rect">
            <a:avLst/>
          </a:prstGeom>
          <a:solidFill>
            <a:srgbClr val="4F81BC"/>
          </a:solidFill>
        </p:spPr>
        <p:txBody>
          <a:bodyPr vert="horz" wrap="square" lIns="0" tIns="4191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3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lines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6200" y="2817101"/>
            <a:ext cx="1419225" cy="277495"/>
          </a:xfrm>
          <a:custGeom>
            <a:avLst/>
            <a:gdLst/>
            <a:ahLst/>
            <a:cxnLst/>
            <a:rect l="l" t="t" r="r" b="b"/>
            <a:pathLst>
              <a:path w="1419225" h="277494">
                <a:moveTo>
                  <a:pt x="1418971" y="0"/>
                </a:moveTo>
                <a:lnTo>
                  <a:pt x="0" y="0"/>
                </a:lnTo>
                <a:lnTo>
                  <a:pt x="0" y="276999"/>
                </a:lnTo>
                <a:lnTo>
                  <a:pt x="1418971" y="276999"/>
                </a:lnTo>
                <a:lnTo>
                  <a:pt x="141897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003" y="3145269"/>
            <a:ext cx="1416050" cy="277495"/>
          </a:xfrm>
          <a:custGeom>
            <a:avLst/>
            <a:gdLst/>
            <a:ahLst/>
            <a:cxnLst/>
            <a:rect l="l" t="t" r="r" b="b"/>
            <a:pathLst>
              <a:path w="1416050" h="277495">
                <a:moveTo>
                  <a:pt x="1415796" y="0"/>
                </a:moveTo>
                <a:lnTo>
                  <a:pt x="0" y="0"/>
                </a:lnTo>
                <a:lnTo>
                  <a:pt x="0" y="276999"/>
                </a:lnTo>
                <a:lnTo>
                  <a:pt x="1415796" y="276999"/>
                </a:lnTo>
                <a:lnTo>
                  <a:pt x="141579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2" name="object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106863"/>
              </p:ext>
            </p:extLst>
          </p:nvPr>
        </p:nvGraphicFramePr>
        <p:xfrm>
          <a:off x="63500" y="2143251"/>
          <a:ext cx="7294245" cy="19291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8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62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Affiliation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R w="28575">
                      <a:solidFill>
                        <a:srgbClr val="385D89"/>
                      </a:solidFill>
                      <a:prstDash val="solid"/>
                    </a:lnR>
                    <a:lnB w="5715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844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Department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Physics,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University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of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Prishtina,</a:t>
                      </a:r>
                      <a:r>
                        <a:rPr sz="1200" spc="-5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Kosovo</a:t>
                      </a:r>
                      <a:endParaRPr sz="1200" dirty="0">
                        <a:latin typeface="Arial MT"/>
                        <a:cs typeface="Arial MT"/>
                      </a:endParaRPr>
                    </a:p>
                    <a:p>
                      <a:pPr marL="166370" marR="2439670" indent="-17145">
                        <a:lnSpc>
                          <a:spcPct val="127200"/>
                        </a:lnSpc>
                        <a:spcBef>
                          <a:spcPts val="740"/>
                        </a:spcBef>
                      </a:pPr>
                      <a:r>
                        <a:rPr sz="1200" dirty="0">
                          <a:latin typeface="Arial MT"/>
                          <a:cs typeface="Arial MT"/>
                        </a:rPr>
                        <a:t>Mother</a:t>
                      </a:r>
                      <a:r>
                        <a:rPr sz="1200" spc="-6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20" dirty="0">
                          <a:latin typeface="Arial MT"/>
                          <a:cs typeface="Arial MT"/>
                        </a:rPr>
                        <a:t>Teresa</a:t>
                      </a:r>
                      <a:r>
                        <a:rPr sz="120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av</a:t>
                      </a:r>
                      <a:r>
                        <a:rPr sz="1200" spc="-1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3.</a:t>
                      </a:r>
                      <a:r>
                        <a:rPr sz="120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Prishtina</a:t>
                      </a:r>
                      <a:r>
                        <a:rPr sz="1200" spc="-3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dirty="0">
                          <a:latin typeface="Arial MT"/>
                          <a:cs typeface="Arial MT"/>
                        </a:rPr>
                        <a:t>10000,</a:t>
                      </a:r>
                      <a:r>
                        <a:rPr sz="1200" spc="-5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200" spc="-10" dirty="0">
                          <a:latin typeface="Arial MT"/>
                          <a:cs typeface="Arial MT"/>
                        </a:rPr>
                        <a:t>Kosovo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  <a:hlinkClick r:id="rId2"/>
                        </a:rPr>
                        <a:t>sefer.avdiaj@uni-pr.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  <a:hlinkClick r:id="rId2"/>
                        </a:rPr>
                        <a:t>edu</a:t>
                      </a:r>
                      <a:r>
                        <a:rPr sz="1400" spc="-10">
                          <a:latin typeface="Arial MT"/>
                          <a:cs typeface="Arial MT"/>
                        </a:rPr>
                        <a:t>;</a:t>
                      </a:r>
                      <a:r>
                        <a:rPr sz="1200" u="sng" spc="-1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  <a:hlinkClick r:id="rId3"/>
                        </a:rPr>
                        <a:t>sefer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Arial MT"/>
                          <a:cs typeface="Arial MT"/>
                          <a:hlinkClick r:id="rId3"/>
                        </a:rPr>
                        <a:t>.avdiaj@gmail.com</a:t>
                      </a:r>
                      <a:endParaRPr sz="1200" dirty="0">
                        <a:latin typeface="Arial MT"/>
                        <a:cs typeface="Arial MT"/>
                      </a:endParaRPr>
                    </a:p>
                    <a:p>
                      <a:pPr marL="169545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sz="75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4"/>
                        </a:rPr>
                        <a:t>https://fshmn.uni-pr.edu/getattachment/Departamentet/Departamenti05/Personeli-akademik/CV---List-of-publications_Sefer-Avdiaj--.pdf.aspx</a:t>
                      </a:r>
                      <a:endParaRPr sz="750" dirty="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050" spc="-10" dirty="0" err="1">
                          <a:latin typeface="Arial MT"/>
                          <a:cs typeface="Arial MT"/>
                        </a:rPr>
                        <a:t>Msc.Ibrahim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Hameli;</a:t>
                      </a:r>
                      <a:r>
                        <a:rPr sz="1050" spc="-3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1050" spc="-10" dirty="0" err="1">
                          <a:latin typeface="Arial MT"/>
                          <a:cs typeface="Arial MT"/>
                        </a:rPr>
                        <a:t>Msc</a:t>
                      </a:r>
                      <a:r>
                        <a:rPr sz="1050" dirty="0" err="1">
                          <a:latin typeface="Arial MT"/>
                          <a:cs typeface="Arial MT"/>
                        </a:rPr>
                        <a:t>.Yllka</a:t>
                      </a:r>
                      <a:r>
                        <a:rPr sz="1050" spc="-4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>
                          <a:latin typeface="Arial MT"/>
                          <a:cs typeface="Arial MT"/>
                        </a:rPr>
                        <a:t>Delija,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dirty="0" err="1">
                          <a:latin typeface="Arial MT"/>
                          <a:cs typeface="Arial MT"/>
                        </a:rPr>
                        <a:t>Msc.Isuf</a:t>
                      </a:r>
                      <a:r>
                        <a:rPr sz="1050" spc="-25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sz="1050" spc="-10" dirty="0" err="1">
                          <a:latin typeface="Arial MT"/>
                          <a:cs typeface="Arial MT"/>
                        </a:rPr>
                        <a:t>Tredhaku</a:t>
                      </a:r>
                      <a:r>
                        <a:rPr lang="en-US" sz="1050" spc="-10" dirty="0">
                          <a:latin typeface="Arial MT"/>
                          <a:cs typeface="Arial MT"/>
                        </a:rPr>
                        <a:t>. </a:t>
                      </a:r>
                      <a:r>
                        <a:rPr lang="en-US" sz="1050" spc="-10" dirty="0" err="1">
                          <a:latin typeface="Arial MT"/>
                          <a:cs typeface="Arial MT"/>
                        </a:rPr>
                        <a:t>Bsc.Lyra</a:t>
                      </a:r>
                      <a:r>
                        <a:rPr lang="en-US" sz="1050" spc="-10" dirty="0">
                          <a:latin typeface="Arial MT"/>
                          <a:cs typeface="Arial MT"/>
                        </a:rPr>
                        <a:t> Hoxha, </a:t>
                      </a:r>
                      <a:r>
                        <a:rPr lang="en-US" sz="1050" spc="-10" dirty="0" err="1">
                          <a:latin typeface="Arial MT"/>
                          <a:cs typeface="Arial MT"/>
                        </a:rPr>
                        <a:t>Zgjim</a:t>
                      </a:r>
                      <a:r>
                        <a:rPr lang="en-US" sz="1050" spc="-10" dirty="0">
                          <a:latin typeface="Arial MT"/>
                          <a:cs typeface="Arial MT"/>
                        </a:rPr>
                        <a:t> </a:t>
                      </a:r>
                      <a:r>
                        <a:rPr lang="en-US" sz="1050" spc="-10" dirty="0" err="1">
                          <a:latin typeface="Arial MT"/>
                          <a:cs typeface="Arial MT"/>
                        </a:rPr>
                        <a:t>Rrustemi</a:t>
                      </a:r>
                      <a:endParaRPr sz="1050" dirty="0">
                        <a:latin typeface="Arial MT"/>
                        <a:cs typeface="Arial MT"/>
                      </a:endParaRPr>
                    </a:p>
                    <a:p>
                      <a:pPr marL="180975" marR="1185545" indent="-14604">
                        <a:lnSpc>
                          <a:spcPct val="175300"/>
                        </a:lnSpc>
                        <a:spcBef>
                          <a:spcPts val="240"/>
                        </a:spcBef>
                      </a:pP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5"/>
                        </a:rPr>
                        <a:t>https://scholar.google.com/citations?user=YT0Y55UAAAAJ&amp;hl=en&amp;oi=ao</a:t>
                      </a:r>
                      <a:r>
                        <a:rPr sz="1200" spc="-10" dirty="0">
                          <a:solidFill>
                            <a:srgbClr val="00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Calibri"/>
                          <a:cs typeface="Calibri"/>
                          <a:hlinkClick r:id="rId6"/>
                        </a:rPr>
                        <a:t>https://www.researchgate.net/profile/Sefer_Avdiaj</a:t>
                      </a:r>
                      <a:endParaRPr sz="1200" dirty="0">
                        <a:latin typeface="Calibri"/>
                        <a:cs typeface="Calibri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385D89"/>
                      </a:solidFill>
                      <a:prstDash val="solid"/>
                    </a:lnL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2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Mail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address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6604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28575">
                      <a:solidFill>
                        <a:srgbClr val="385D89"/>
                      </a:solidFill>
                      <a:prstDash val="solid"/>
                    </a:lnL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849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55"/>
                        </a:spcBef>
                      </a:pP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Email/website</a:t>
                      </a:r>
                      <a:endParaRPr sz="1200">
                        <a:latin typeface="Arial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  <a:spcBef>
                          <a:spcPts val="114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Group</a:t>
                      </a:r>
                      <a:r>
                        <a:rPr sz="12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Members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70485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57150">
                      <a:solidFill>
                        <a:srgbClr val="FFFFFF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28575">
                      <a:solidFill>
                        <a:srgbClr val="385D89"/>
                      </a:solidFill>
                      <a:prstDash val="solid"/>
                    </a:lnL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81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525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Google</a:t>
                      </a:r>
                      <a:r>
                        <a:rPr sz="12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Scholar</a:t>
                      </a:r>
                      <a:endParaRPr sz="1200" dirty="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12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Research</a:t>
                      </a:r>
                      <a:r>
                        <a:rPr sz="1200" b="1" spc="-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Gate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66675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57150">
                      <a:solidFill>
                        <a:srgbClr val="FFFFFF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28575">
                      <a:solidFill>
                        <a:srgbClr val="385D89"/>
                      </a:solidFill>
                      <a:prstDash val="solid"/>
                    </a:lnL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4305">
              <a:lnSpc>
                <a:spcPct val="100000"/>
              </a:lnSpc>
              <a:spcBef>
                <a:spcPts val="100"/>
              </a:spcBef>
            </a:pPr>
            <a:r>
              <a:rPr dirty="0"/>
              <a:t>Research</a:t>
            </a:r>
            <a:r>
              <a:rPr spc="-25" dirty="0"/>
              <a:t> </a:t>
            </a:r>
            <a:r>
              <a:rPr dirty="0"/>
              <a:t>group</a:t>
            </a:r>
            <a:r>
              <a:rPr spc="-35" dirty="0"/>
              <a:t> </a:t>
            </a:r>
            <a:r>
              <a:rPr dirty="0"/>
              <a:t>in</a:t>
            </a:r>
            <a:r>
              <a:rPr spc="-20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field</a:t>
            </a:r>
            <a:r>
              <a:rPr spc="-30" dirty="0"/>
              <a:t> </a:t>
            </a:r>
            <a:r>
              <a:rPr dirty="0"/>
              <a:t>of</a:t>
            </a:r>
            <a:r>
              <a:rPr spc="-30" dirty="0"/>
              <a:t> </a:t>
            </a:r>
            <a:r>
              <a:rPr spc="-10" dirty="0"/>
              <a:t>Nanophysics </a:t>
            </a:r>
            <a:r>
              <a:rPr dirty="0"/>
              <a:t>Outgassing</a:t>
            </a:r>
            <a:r>
              <a:rPr spc="-70" dirty="0"/>
              <a:t> </a:t>
            </a:r>
            <a:r>
              <a:rPr dirty="0"/>
              <a:t>and</a:t>
            </a:r>
            <a:r>
              <a:rPr spc="-30" dirty="0"/>
              <a:t> </a:t>
            </a:r>
            <a:r>
              <a:rPr dirty="0"/>
              <a:t>diffusion</a:t>
            </a:r>
            <a:r>
              <a:rPr spc="-65" dirty="0"/>
              <a:t> </a:t>
            </a:r>
            <a:r>
              <a:rPr spc="-10" dirty="0"/>
              <a:t>measurement</a:t>
            </a: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771003" y="1195273"/>
            <a:ext cx="1176070" cy="1176070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504139" y="3012503"/>
            <a:ext cx="1580932" cy="87369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582027" y="4121911"/>
            <a:ext cx="1471929" cy="1364488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70302" y="4227423"/>
            <a:ext cx="9001760" cy="2457450"/>
            <a:chOff x="70302" y="4227423"/>
            <a:chExt cx="9001760" cy="2457450"/>
          </a:xfrm>
        </p:grpSpPr>
        <p:sp>
          <p:nvSpPr>
            <p:cNvPr id="19" name="object 19"/>
            <p:cNvSpPr/>
            <p:nvPr/>
          </p:nvSpPr>
          <p:spPr>
            <a:xfrm>
              <a:off x="83002" y="4240123"/>
              <a:ext cx="7378065" cy="2432050"/>
            </a:xfrm>
            <a:custGeom>
              <a:avLst/>
              <a:gdLst/>
              <a:ahLst/>
              <a:cxnLst/>
              <a:rect l="l" t="t" r="r" b="b"/>
              <a:pathLst>
                <a:path w="7378065" h="2432050">
                  <a:moveTo>
                    <a:pt x="0" y="2431795"/>
                  </a:moveTo>
                  <a:lnTo>
                    <a:pt x="7377810" y="2431795"/>
                  </a:lnTo>
                  <a:lnTo>
                    <a:pt x="7377810" y="0"/>
                  </a:lnTo>
                  <a:lnTo>
                    <a:pt x="0" y="0"/>
                  </a:lnTo>
                  <a:lnTo>
                    <a:pt x="0" y="2431795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264907" y="5611775"/>
              <a:ext cx="1806810" cy="1017599"/>
            </a:xfrm>
            <a:prstGeom prst="rect">
              <a:avLst/>
            </a:prstGeom>
          </p:spPr>
        </p:pic>
      </p:grpSp>
      <p:pic>
        <p:nvPicPr>
          <p:cNvPr id="21" name="Picture 3" descr="C:\Users\FUJITSU\Desktop\Nanoalb\nanoBalkan_logo_pa_sfond.png">
            <a:extLst>
              <a:ext uri="{FF2B5EF4-FFF2-40B4-BE49-F238E27FC236}">
                <a16:creationId xmlns:a16="http://schemas.microsoft.com/office/drawing/2014/main" id="{4C3CEC28-10E7-B922-C738-5281FEB9A7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24A4052-9DCD-8574-8AB1-0B8EC9BCB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653" y="79435"/>
            <a:ext cx="1054272" cy="105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254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MT</vt:lpstr>
      <vt:lpstr>Calibri</vt:lpstr>
      <vt:lpstr>Times New Roman</vt:lpstr>
      <vt:lpstr>Office Theme</vt:lpstr>
      <vt:lpstr>Research group in the field of Nanophysics Outgassing and diffusion measurement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Sefer Avdiaj</cp:lastModifiedBy>
  <cp:revision>2</cp:revision>
  <dcterms:created xsi:type="dcterms:W3CDTF">2025-03-10T08:27:03Z</dcterms:created>
  <dcterms:modified xsi:type="dcterms:W3CDTF">2025-03-10T08:30:22Z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2021-01-17T00:00:00Z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2025-03-10T00:00:00Z</vt:filetime>
  </property>
  <property fmtid="{D5CDD505-2E9C-101B-9397-08002B2CF9AE}" pid="5" name="Producer">
    <vt:lpwstr>Microsoft® PowerPoint® 2010</vt:lpwstr>
  </property>
</Properties>
</file>